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0" r:id="rId3"/>
    <p:sldId id="261" r:id="rId4"/>
    <p:sldId id="267" r:id="rId5"/>
    <p:sldId id="265" r:id="rId6"/>
    <p:sldId id="268" r:id="rId7"/>
    <p:sldId id="272" r:id="rId8"/>
    <p:sldId id="271" r:id="rId9"/>
    <p:sldId id="273" r:id="rId10"/>
    <p:sldId id="274" r:id="rId11"/>
    <p:sldId id="269" r:id="rId12"/>
    <p:sldId id="264" r:id="rId13"/>
  </p:sldIdLst>
  <p:sldSz cx="9144000" cy="6858000" type="screen4x3"/>
  <p:notesSz cx="6854825" cy="9293225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389B"/>
    <a:srgbClr val="BF4D4D"/>
    <a:srgbClr val="FFFFFF"/>
    <a:srgbClr val="66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265" autoAdjust="0"/>
    <p:restoredTop sz="94684" autoAdjust="0"/>
  </p:normalViewPr>
  <p:slideViewPr>
    <p:cSldViewPr>
      <p:cViewPr>
        <p:scale>
          <a:sx n="66" d="100"/>
          <a:sy n="66" d="100"/>
        </p:scale>
        <p:origin x="-1002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3025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C80B89C-471F-4331-BEBE-9FCBAD3C7FD5}" type="datetimeFigureOut">
              <a:rPr lang="en-US" altLang="en-US"/>
              <a:pPr/>
              <a:t>8/30/2016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3025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D8B520F-4445-4848-BF07-7AFEA2BD7A3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328289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3025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9386CAC-60FD-4423-8F23-41CE9A70F0F2}" type="datetimeFigureOut">
              <a:rPr lang="en-US" altLang="en-US"/>
              <a:pPr/>
              <a:t>8/30/2016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5025" cy="3484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4838"/>
            <a:ext cx="5483225" cy="4181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3025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E006EC9-8DD0-4FEF-A683-1D658A7E28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7894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7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1EBF06-3B8D-4ABE-B1DD-203925A1B98E}" type="datetime1">
              <a:rPr lang="zh-CN" altLang="en-US" smtClean="0"/>
              <a:t>2016/8/30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0FF08A-5034-4A98-99D3-E64F27299E28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3768773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F7D2F-274E-4307-AA78-FBBD388923A0}" type="datetime1">
              <a:rPr lang="zh-CN" altLang="en-US" smtClean="0"/>
              <a:t>2016/8/30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F8CBA-1BD6-4B57-BA4B-AB00AE0B2E08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813750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EC0FB4-B234-40E1-AC2E-F8430D3CCE84}" type="datetime1">
              <a:rPr lang="zh-CN" altLang="en-US" smtClean="0"/>
              <a:t>2016/8/30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D13803-B60F-4DB8-B36D-238D7FFE2BF1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1500590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B31D4B-067F-4152-8D31-B48B89E0F676}" type="datetime1">
              <a:rPr lang="zh-CN" altLang="en-US" smtClean="0"/>
              <a:t>2016/8/30</a:t>
            </a:fld>
            <a:endParaRPr lang="fr-CA" altLang="zh-CN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8409B0-B463-4E70-ABC7-D2C0CA1756A9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391919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9A6169-3D1A-4782-81F9-5A64F26976F6}" type="datetime1">
              <a:rPr lang="zh-CN" altLang="en-US" smtClean="0"/>
              <a:t>2016/8/30</a:t>
            </a:fld>
            <a:endParaRPr lang="fr-CA" altLang="zh-CN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AE256-5EEE-47D5-95A7-332FACE6ACA4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745802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E216C2-ADC1-46C2-8B75-9CE6A33B1559}" type="datetime1">
              <a:rPr lang="zh-CN" altLang="en-US" smtClean="0"/>
              <a:t>2016/8/30</a:t>
            </a:fld>
            <a:endParaRPr lang="fr-CA" altLang="zh-CN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A5AA3E-2738-4982-AC89-2851E19CEB64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581320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323557-33B6-47B1-9AD0-64C1E1349112}" type="datetime1">
              <a:rPr lang="zh-CN" altLang="en-US" smtClean="0"/>
              <a:t>2016/8/30</a:t>
            </a:fld>
            <a:endParaRPr lang="fr-CA" altLang="zh-CN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364C5C-A59F-4C1D-B515-4ED2F7B533AB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435590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794E8D-2B2D-4A90-AA84-41F3ACB31CBE}" type="datetime1">
              <a:rPr lang="zh-CN" altLang="en-US" smtClean="0"/>
              <a:t>2016/8/30</a:t>
            </a:fld>
            <a:endParaRPr lang="fr-CA" altLang="zh-CN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6788D-8933-4158-9B5A-B032C4DBDE75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922058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BF0368-73D5-4FB3-8C75-59E4E8731D04}" type="datetime1">
              <a:rPr lang="zh-CN" altLang="en-US" smtClean="0"/>
              <a:t>2016/8/30</a:t>
            </a:fld>
            <a:endParaRPr lang="fr-CA" altLang="zh-CN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3F008-E75F-4B38-A6D8-E970B946D6E7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3553779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7E4E2F-729B-4719-A89D-7C803B9B7751}" type="datetime1">
              <a:rPr lang="zh-CN" altLang="en-US" smtClean="0"/>
              <a:t>2016/8/30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0FA010-8A38-4242-8EC8-84EF71011FE2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4111987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39123D-D79B-48F3-887C-C70A4637682B}" type="datetime1">
              <a:rPr lang="zh-CN" altLang="en-US" smtClean="0"/>
              <a:t>2016/8/30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74166-88F1-49F4-9518-CABD6AF31671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3824900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altLang="zh-CN" noProof="0" smtClean="0"/>
              <a:t>Click icon to add table</a:t>
            </a:r>
            <a:endParaRPr lang="zh-CN" alt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01EF8E5-7CE5-43E1-9611-09C652424960}" type="datetime1">
              <a:rPr lang="zh-CN" altLang="en-US" smtClean="0"/>
              <a:t>2016/8/30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9B3D26-2690-4F57-8C0F-875575EC5585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1071056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CN" smtClean="0"/>
              <a:t>Cliquez pour modifier le style du titre</a:t>
            </a:r>
            <a:endParaRPr lang="fr-CA" altLang="zh-CN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CN" smtClean="0"/>
              <a:t>Cliquez pour modifier les styles du texte du masque</a:t>
            </a:r>
          </a:p>
          <a:p>
            <a:pPr lvl="1"/>
            <a:r>
              <a:rPr lang="fr-FR" altLang="zh-CN" smtClean="0"/>
              <a:t>Deuxième niveau</a:t>
            </a:r>
          </a:p>
          <a:p>
            <a:pPr lvl="2"/>
            <a:r>
              <a:rPr lang="fr-FR" altLang="zh-CN" smtClean="0"/>
              <a:t>Troisième niveau</a:t>
            </a:r>
          </a:p>
          <a:p>
            <a:pPr lvl="3"/>
            <a:r>
              <a:rPr lang="fr-FR" altLang="zh-CN" smtClean="0"/>
              <a:t>Quatrième niveau</a:t>
            </a:r>
          </a:p>
          <a:p>
            <a:pPr lvl="4"/>
            <a:r>
              <a:rPr lang="fr-FR" altLang="zh-CN" smtClean="0"/>
              <a:t>Cinquième niveau</a:t>
            </a:r>
            <a:endParaRPr lang="fr-CA" altLang="zh-CN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9C00AB5-34D3-45C9-A1F7-803B8A50AFF8}" type="datetime1">
              <a:rPr lang="zh-CN" altLang="en-US" smtClean="0"/>
              <a:t>2016/8/30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6C6F3BF4-AB75-4D77-BA4A-C338A18D50BA}" type="slidenum">
              <a:rPr lang="fr-CA" altLang="zh-CN"/>
              <a:pPr/>
              <a:t>‹#›</a:t>
            </a:fld>
            <a:endParaRPr lang="fr-CA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 bwMode="auto">
          <a:xfrm>
            <a:off x="1" y="3200400"/>
            <a:ext cx="9144000" cy="2819400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fr-CA" altLang="zh-CN" sz="3200" b="1">
              <a:solidFill>
                <a:srgbClr val="07389B"/>
              </a:solidFill>
              <a:cs typeface="Arial" charset="0"/>
            </a:endParaRPr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0" y="3502105"/>
            <a:ext cx="9144000" cy="2215991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vi-VN" altLang="zh-CN" sz="3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HỘI THẢ</a:t>
            </a:r>
            <a:r>
              <a:rPr lang="en-US" altLang="zh-CN" sz="3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O KHOA HỌC</a:t>
            </a:r>
            <a:r>
              <a:rPr lang="vi-VN" altLang="zh-CN" sz="3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 </a:t>
            </a:r>
            <a:endParaRPr lang="en-US" altLang="zh-CN" sz="3800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PHÁT TRIỂN HỢP TÁC TOÀN DIỆN VỚI DOANH NGHIỆP</a:t>
            </a:r>
            <a:b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</a:br>
            <a: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TRONG ĐÀO TẠO THEO ĐỊNH HƯỚNG </a:t>
            </a:r>
            <a:b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</a:br>
            <a:r>
              <a:rPr lang="en-US" altLang="zh-CN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ĐỔI MỚI VÀ HỘI NHẬP</a:t>
            </a:r>
            <a:endParaRPr lang="en-US" altLang="zh-CN" sz="2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Ngày </a:t>
            </a:r>
            <a:r>
              <a:rPr lang="en-US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31/8/2016</a:t>
            </a:r>
            <a:endParaRPr lang="en-US" altLang="en-US" sz="28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>
          <a:xfrm>
            <a:off x="-239713" y="0"/>
            <a:ext cx="9840913" cy="692150"/>
          </a:xfrm>
        </p:spPr>
        <p:txBody>
          <a:bodyPr/>
          <a:lstStyle/>
          <a:p>
            <a:pPr eaLnBrk="1" hangingPunct="1"/>
            <a:r>
              <a:rPr lang="en-US" altLang="en-US" sz="35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TRÌNH HỘI THẢO</a:t>
            </a:r>
            <a:endParaRPr lang="zh-CN" altLang="en-US" sz="35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075" name="Group 4"/>
          <p:cNvGrpSpPr>
            <a:grpSpLocks/>
          </p:cNvGrpSpPr>
          <p:nvPr/>
        </p:nvGrpSpPr>
        <p:grpSpPr bwMode="auto">
          <a:xfrm>
            <a:off x="98027" y="768350"/>
            <a:ext cx="1737360" cy="457200"/>
            <a:chOff x="816" y="2304"/>
            <a:chExt cx="1440" cy="448"/>
          </a:xfrm>
        </p:grpSpPr>
        <p:sp>
          <p:nvSpPr>
            <p:cNvPr id="3117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11" name="Rectangle 6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8:00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8:10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76" name="Group 7"/>
          <p:cNvGrpSpPr>
            <a:grpSpLocks/>
          </p:cNvGrpSpPr>
          <p:nvPr/>
        </p:nvGrpSpPr>
        <p:grpSpPr bwMode="auto">
          <a:xfrm>
            <a:off x="98027" y="1450975"/>
            <a:ext cx="1737360" cy="457200"/>
            <a:chOff x="816" y="2304"/>
            <a:chExt cx="1440" cy="448"/>
          </a:xfrm>
        </p:grpSpPr>
        <p:sp>
          <p:nvSpPr>
            <p:cNvPr id="3115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8:10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8:20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77" name="Group 10"/>
          <p:cNvGrpSpPr>
            <a:grpSpLocks/>
          </p:cNvGrpSpPr>
          <p:nvPr/>
        </p:nvGrpSpPr>
        <p:grpSpPr bwMode="auto">
          <a:xfrm>
            <a:off x="98027" y="2133600"/>
            <a:ext cx="1737360" cy="457200"/>
            <a:chOff x="816" y="2304"/>
            <a:chExt cx="1440" cy="448"/>
          </a:xfrm>
        </p:grpSpPr>
        <p:sp>
          <p:nvSpPr>
            <p:cNvPr id="3113" name="Freeform 1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17" name="Rectangle 1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8:20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8:25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78" name="Group 13"/>
          <p:cNvGrpSpPr>
            <a:grpSpLocks/>
          </p:cNvGrpSpPr>
          <p:nvPr/>
        </p:nvGrpSpPr>
        <p:grpSpPr bwMode="auto">
          <a:xfrm>
            <a:off x="98027" y="2816225"/>
            <a:ext cx="1737360" cy="457200"/>
            <a:chOff x="816" y="2304"/>
            <a:chExt cx="1440" cy="448"/>
          </a:xfrm>
        </p:grpSpPr>
        <p:sp>
          <p:nvSpPr>
            <p:cNvPr id="3111" name="Freeform 14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20" name="Rectangle 15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6699FF">
                    <a:gamma/>
                    <a:tint val="24314"/>
                    <a:invGamma/>
                  </a:srgbClr>
                </a:gs>
                <a:gs pos="100000">
                  <a:srgbClr val="6699FF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8:25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9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:40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3082" name="Text Box 22"/>
          <p:cNvSpPr txBox="1">
            <a:spLocks noChangeArrowheads="1"/>
          </p:cNvSpPr>
          <p:nvPr/>
        </p:nvSpPr>
        <p:spPr bwMode="auto">
          <a:xfrm>
            <a:off x="1923393" y="726110"/>
            <a:ext cx="271420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vi-VN" altLang="en-US" sz="2700" b="1">
                <a:latin typeface="Times New Roman" pitchFamily="18" charset="0"/>
                <a:cs typeface="Times New Roman" pitchFamily="18" charset="0"/>
              </a:rPr>
              <a:t>Đón </a:t>
            </a:r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tiếp đại biểu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3" name="Text Box 23"/>
          <p:cNvSpPr txBox="1">
            <a:spLocks noChangeArrowheads="1"/>
          </p:cNvSpPr>
          <p:nvPr/>
        </p:nvSpPr>
        <p:spPr bwMode="auto">
          <a:xfrm>
            <a:off x="1914854" y="1401252"/>
            <a:ext cx="5192704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Tuyên bố lý do, giới thiệu </a:t>
            </a:r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đại biểu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4" name="Text Box 24"/>
          <p:cNvSpPr txBox="1">
            <a:spLocks noChangeArrowheads="1"/>
          </p:cNvSpPr>
          <p:nvPr/>
        </p:nvSpPr>
        <p:spPr bwMode="auto">
          <a:xfrm>
            <a:off x="1912226" y="2774950"/>
            <a:ext cx="324633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Trình bày </a:t>
            </a:r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tham luận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6" name="Text Box 23"/>
          <p:cNvSpPr txBox="1">
            <a:spLocks noChangeArrowheads="1"/>
          </p:cNvSpPr>
          <p:nvPr/>
        </p:nvSpPr>
        <p:spPr bwMode="auto">
          <a:xfrm>
            <a:off x="1918253" y="3494909"/>
            <a:ext cx="169469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Thảo luận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7" name="Text Box 24"/>
          <p:cNvSpPr txBox="1">
            <a:spLocks noChangeArrowheads="1"/>
          </p:cNvSpPr>
          <p:nvPr/>
        </p:nvSpPr>
        <p:spPr bwMode="auto">
          <a:xfrm>
            <a:off x="1923393" y="4147955"/>
            <a:ext cx="3916457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 smtClean="0">
                <a:latin typeface="Times New Roman" pitchFamily="18" charset="0"/>
                <a:cs typeface="Times New Roman" pitchFamily="18" charset="0"/>
              </a:rPr>
              <a:t>Ký kết với doanh nghiệp</a:t>
            </a:r>
            <a:endParaRPr lang="en-US" altLang="en-US" sz="2700" b="1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088" name="Group 7"/>
          <p:cNvGrpSpPr>
            <a:grpSpLocks/>
          </p:cNvGrpSpPr>
          <p:nvPr/>
        </p:nvGrpSpPr>
        <p:grpSpPr bwMode="auto">
          <a:xfrm>
            <a:off x="98027" y="3498850"/>
            <a:ext cx="1737360" cy="457200"/>
            <a:chOff x="816" y="2304"/>
            <a:chExt cx="1440" cy="448"/>
          </a:xfrm>
        </p:grpSpPr>
        <p:sp>
          <p:nvSpPr>
            <p:cNvPr id="3109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47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9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:40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10:35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89" name="Group 4"/>
          <p:cNvGrpSpPr>
            <a:grpSpLocks/>
          </p:cNvGrpSpPr>
          <p:nvPr/>
        </p:nvGrpSpPr>
        <p:grpSpPr bwMode="auto">
          <a:xfrm>
            <a:off x="98027" y="4181475"/>
            <a:ext cx="1737360" cy="457200"/>
            <a:chOff x="816" y="2304"/>
            <a:chExt cx="1412" cy="448"/>
          </a:xfrm>
        </p:grpSpPr>
        <p:sp>
          <p:nvSpPr>
            <p:cNvPr id="3107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35" name="Rectangle 6"/>
            <p:cNvSpPr>
              <a:spLocks noChangeArrowheads="1"/>
            </p:cNvSpPr>
            <p:nvPr/>
          </p:nvSpPr>
          <p:spPr bwMode="gray">
            <a:xfrm>
              <a:off x="816" y="2304"/>
              <a:ext cx="1412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10:35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11:40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3090" name="Text Box 22"/>
          <p:cNvSpPr txBox="1">
            <a:spLocks noChangeArrowheads="1"/>
          </p:cNvSpPr>
          <p:nvPr/>
        </p:nvSpPr>
        <p:spPr bwMode="auto">
          <a:xfrm>
            <a:off x="1914854" y="4840826"/>
            <a:ext cx="6969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Phát biểu của Lãnh đạo Sở GD&amp;ĐT TP.HCM</a:t>
            </a:r>
          </a:p>
        </p:txBody>
      </p:sp>
      <p:grpSp>
        <p:nvGrpSpPr>
          <p:cNvPr id="3092" name="Group 10"/>
          <p:cNvGrpSpPr>
            <a:grpSpLocks/>
          </p:cNvGrpSpPr>
          <p:nvPr/>
        </p:nvGrpSpPr>
        <p:grpSpPr bwMode="auto">
          <a:xfrm>
            <a:off x="98027" y="4864100"/>
            <a:ext cx="1737360" cy="457200"/>
            <a:chOff x="816" y="2304"/>
            <a:chExt cx="1440" cy="448"/>
          </a:xfrm>
        </p:grpSpPr>
        <p:sp>
          <p:nvSpPr>
            <p:cNvPr id="3105" name="Freeform 1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42" name="Rectangle 1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11:40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11:50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3093" name="Text Box 23"/>
          <p:cNvSpPr txBox="1">
            <a:spLocks noChangeArrowheads="1"/>
          </p:cNvSpPr>
          <p:nvPr/>
        </p:nvSpPr>
        <p:spPr bwMode="auto">
          <a:xfrm>
            <a:off x="1923393" y="2076751"/>
            <a:ext cx="433070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Phát biểu khai mạc hội thảo</a:t>
            </a:r>
          </a:p>
        </p:txBody>
      </p:sp>
      <p:grpSp>
        <p:nvGrpSpPr>
          <p:cNvPr id="3096" name="Group 13"/>
          <p:cNvGrpSpPr>
            <a:grpSpLocks/>
          </p:cNvGrpSpPr>
          <p:nvPr/>
        </p:nvGrpSpPr>
        <p:grpSpPr bwMode="auto">
          <a:xfrm>
            <a:off x="98027" y="5546725"/>
            <a:ext cx="1737360" cy="457200"/>
            <a:chOff x="816" y="2304"/>
            <a:chExt cx="1440" cy="448"/>
          </a:xfrm>
        </p:grpSpPr>
        <p:sp>
          <p:nvSpPr>
            <p:cNvPr id="3103" name="Freeform 14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40" name="Rectangle 15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6699FF">
                    <a:gamma/>
                    <a:tint val="24314"/>
                    <a:invGamma/>
                  </a:srgbClr>
                </a:gs>
                <a:gs pos="100000">
                  <a:srgbClr val="6699FF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11:50 </a:t>
              </a:r>
              <a:r>
                <a:rPr lang="en-US" sz="2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sz="20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12:00</a:t>
              </a:r>
              <a:endPara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3097" name="Text Box 24"/>
          <p:cNvSpPr txBox="1">
            <a:spLocks noChangeArrowheads="1"/>
          </p:cNvSpPr>
          <p:nvPr/>
        </p:nvSpPr>
        <p:spPr bwMode="auto">
          <a:xfrm>
            <a:off x="1912226" y="5501226"/>
            <a:ext cx="4176713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Phát biểu tổng kết hội thảo</a:t>
            </a:r>
          </a:p>
        </p:txBody>
      </p:sp>
      <p:grpSp>
        <p:nvGrpSpPr>
          <p:cNvPr id="3098" name="Group 7"/>
          <p:cNvGrpSpPr>
            <a:grpSpLocks/>
          </p:cNvGrpSpPr>
          <p:nvPr/>
        </p:nvGrpSpPr>
        <p:grpSpPr bwMode="auto">
          <a:xfrm>
            <a:off x="98027" y="6229350"/>
            <a:ext cx="1737360" cy="457200"/>
            <a:chOff x="816" y="2304"/>
            <a:chExt cx="1440" cy="448"/>
          </a:xfrm>
        </p:grpSpPr>
        <p:sp>
          <p:nvSpPr>
            <p:cNvPr id="3101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45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12:00 </a:t>
              </a:r>
            </a:p>
          </p:txBody>
        </p:sp>
      </p:grpSp>
      <p:sp>
        <p:nvSpPr>
          <p:cNvPr id="3100" name="Text Box 23"/>
          <p:cNvSpPr txBox="1">
            <a:spLocks noChangeArrowheads="1"/>
          </p:cNvSpPr>
          <p:nvPr/>
        </p:nvSpPr>
        <p:spPr bwMode="auto">
          <a:xfrm>
            <a:off x="1886908" y="6187026"/>
            <a:ext cx="2560638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700" b="1">
                <a:latin typeface="Times New Roman" pitchFamily="18" charset="0"/>
                <a:cs typeface="Times New Roman" pitchFamily="18" charset="0"/>
              </a:rPr>
              <a:t>Bế mạc hội thảo</a:t>
            </a:r>
          </a:p>
        </p:txBody>
      </p:sp>
      <p:sp>
        <p:nvSpPr>
          <p:cNvPr id="48" name="Line 19"/>
          <p:cNvSpPr>
            <a:spLocks noChangeShapeType="1"/>
          </p:cNvSpPr>
          <p:nvPr/>
        </p:nvSpPr>
        <p:spPr bwMode="auto">
          <a:xfrm flipV="1">
            <a:off x="1424764" y="1320488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" name="Line 19"/>
          <p:cNvSpPr>
            <a:spLocks noChangeShapeType="1"/>
          </p:cNvSpPr>
          <p:nvPr/>
        </p:nvSpPr>
        <p:spPr bwMode="auto">
          <a:xfrm flipV="1">
            <a:off x="1424764" y="6096000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" name="Line 19"/>
          <p:cNvSpPr>
            <a:spLocks noChangeShapeType="1"/>
          </p:cNvSpPr>
          <p:nvPr/>
        </p:nvSpPr>
        <p:spPr bwMode="auto">
          <a:xfrm flipV="1">
            <a:off x="1424764" y="2002704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" name="Line 19"/>
          <p:cNvSpPr>
            <a:spLocks noChangeShapeType="1"/>
          </p:cNvSpPr>
          <p:nvPr/>
        </p:nvSpPr>
        <p:spPr bwMode="auto">
          <a:xfrm flipV="1">
            <a:off x="1424764" y="3367136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" name="Line 19"/>
          <p:cNvSpPr>
            <a:spLocks noChangeShapeType="1"/>
          </p:cNvSpPr>
          <p:nvPr/>
        </p:nvSpPr>
        <p:spPr bwMode="auto">
          <a:xfrm flipV="1">
            <a:off x="1424764" y="2684920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" name="Line 19"/>
          <p:cNvSpPr>
            <a:spLocks noChangeShapeType="1"/>
          </p:cNvSpPr>
          <p:nvPr/>
        </p:nvSpPr>
        <p:spPr bwMode="auto">
          <a:xfrm flipV="1">
            <a:off x="1424764" y="4049352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4" name="Line 19"/>
          <p:cNvSpPr>
            <a:spLocks noChangeShapeType="1"/>
          </p:cNvSpPr>
          <p:nvPr/>
        </p:nvSpPr>
        <p:spPr bwMode="auto">
          <a:xfrm flipV="1">
            <a:off x="1424764" y="4731568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" name="Line 19"/>
          <p:cNvSpPr>
            <a:spLocks noChangeShapeType="1"/>
          </p:cNvSpPr>
          <p:nvPr/>
        </p:nvSpPr>
        <p:spPr bwMode="auto">
          <a:xfrm flipV="1">
            <a:off x="1424764" y="5413784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-239713" y="-6350"/>
            <a:ext cx="9840913" cy="692150"/>
          </a:xfrm>
        </p:spPr>
        <p:txBody>
          <a:bodyPr/>
          <a:lstStyle/>
          <a:p>
            <a:pPr eaLnBrk="1" hangingPunct="1"/>
            <a:r>
              <a:rPr lang="en-US" altLang="zh-CN" sz="35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CÁC BÀI THAM LUẬN</a:t>
            </a:r>
            <a:endParaRPr lang="zh-CN" altLang="en-US" sz="35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06680" y="1218817"/>
            <a:ext cx="1188720" cy="533783"/>
            <a:chOff x="34158" y="654937"/>
            <a:chExt cx="1188720" cy="533783"/>
          </a:xfrm>
        </p:grpSpPr>
        <p:sp>
          <p:nvSpPr>
            <p:cNvPr id="4115" name="Freeform 5"/>
            <p:cNvSpPr>
              <a:spLocks/>
            </p:cNvSpPr>
            <p:nvPr/>
          </p:nvSpPr>
          <p:spPr bwMode="gray">
            <a:xfrm>
              <a:off x="171318" y="91440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Rectangle 6"/>
            <p:cNvSpPr>
              <a:spLocks noChangeArrowheads="1"/>
            </p:cNvSpPr>
            <p:nvPr/>
          </p:nvSpPr>
          <p:spPr bwMode="gray">
            <a:xfrm>
              <a:off x="34158" y="654937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1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" y="2605712"/>
            <a:ext cx="1188720" cy="535245"/>
            <a:chOff x="34158" y="1796475"/>
            <a:chExt cx="1188720" cy="535245"/>
          </a:xfrm>
        </p:grpSpPr>
        <p:sp>
          <p:nvSpPr>
            <p:cNvPr id="4113" name="Freeform 8"/>
            <p:cNvSpPr>
              <a:spLocks/>
            </p:cNvSpPr>
            <p:nvPr/>
          </p:nvSpPr>
          <p:spPr bwMode="gray">
            <a:xfrm>
              <a:off x="171318" y="205740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gray">
            <a:xfrm>
              <a:off x="34158" y="1796475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2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" y="3887479"/>
            <a:ext cx="1188720" cy="533400"/>
            <a:chOff x="34158" y="3200400"/>
            <a:chExt cx="1188720" cy="533400"/>
          </a:xfrm>
        </p:grpSpPr>
        <p:sp>
          <p:nvSpPr>
            <p:cNvPr id="4111" name="Freeform 11"/>
            <p:cNvSpPr>
              <a:spLocks/>
            </p:cNvSpPr>
            <p:nvPr/>
          </p:nvSpPr>
          <p:spPr bwMode="gray">
            <a:xfrm>
              <a:off x="171318" y="345948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Rectangle 12"/>
            <p:cNvSpPr>
              <a:spLocks noChangeArrowheads="1"/>
            </p:cNvSpPr>
            <p:nvPr/>
          </p:nvSpPr>
          <p:spPr bwMode="gray">
            <a:xfrm>
              <a:off x="34158" y="3200400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3</a:t>
              </a:r>
            </a:p>
          </p:txBody>
        </p:sp>
      </p:grpSp>
      <p:sp>
        <p:nvSpPr>
          <p:cNvPr id="4104" name="Text Box 22"/>
          <p:cNvSpPr txBox="1">
            <a:spLocks noChangeArrowheads="1"/>
          </p:cNvSpPr>
          <p:nvPr/>
        </p:nvSpPr>
        <p:spPr bwMode="auto">
          <a:xfrm>
            <a:off x="1371600" y="685800"/>
            <a:ext cx="75438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Phát triển hợp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toàn diện giữa Trường CĐKT Lý Tự Trọng TP. HCM với Doanh nghiệp  trong bối cảnh hội nhập ASEAN và Quốc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/>
            <a:r>
              <a:rPr lang="vi-VN" altLang="en-US" sz="2400" b="1" i="1" smtClean="0">
                <a:latin typeface="Times New Roman" pitchFamily="18" charset="0"/>
                <a:cs typeface="Times New Roman" pitchFamily="18" charset="0"/>
              </a:rPr>
              <a:t>Trình </a:t>
            </a:r>
            <a:r>
              <a:rPr lang="vi-VN" altLang="en-US" sz="2400" b="1" i="1">
                <a:latin typeface="Times New Roman" pitchFamily="18" charset="0"/>
                <a:cs typeface="Times New Roman" pitchFamily="18" charset="0"/>
              </a:rPr>
              <a:t>bày: </a:t>
            </a:r>
            <a:r>
              <a:rPr lang="en-US" altLang="en-US" sz="2400" b="1" i="1">
                <a:latin typeface="Times New Roman" pitchFamily="18" charset="0"/>
                <a:cs typeface="Times New Roman" pitchFamily="18" charset="0"/>
              </a:rPr>
              <a:t>Ông Phạm Hữu Lộc</a:t>
            </a:r>
          </a:p>
          <a:p>
            <a:pPr algn="just" eaLnBrk="1" hangingPunct="1"/>
            <a:endParaRPr lang="en-US" sz="24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5" name="Text Box 23"/>
          <p:cNvSpPr txBox="1">
            <a:spLocks noChangeArrowheads="1"/>
          </p:cNvSpPr>
          <p:nvPr/>
        </p:nvSpPr>
        <p:spPr bwMode="auto">
          <a:xfrm>
            <a:off x="1371600" y="2257782"/>
            <a:ext cx="754380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tác quan hệ doanh nghiệp và tư vấn, giới thiệu việc làm cho học sinh, sinh viên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 eaLnBrk="1" hangingPunct="1"/>
            <a:r>
              <a:rPr lang="vi-VN" altLang="en-US" sz="2400" b="1" i="1" smtClean="0">
                <a:latin typeface="Times New Roman" pitchFamily="18" charset="0"/>
                <a:cs typeface="Times New Roman" pitchFamily="18" charset="0"/>
              </a:rPr>
              <a:t>Trình </a:t>
            </a:r>
            <a:r>
              <a:rPr lang="vi-VN" altLang="en-US" sz="2400" b="1" i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vi-VN" altLang="en-US" sz="2400" b="1" i="1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 Bà</a:t>
            </a:r>
            <a:r>
              <a:rPr lang="vi-VN" altLang="en-US" sz="2400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Lê Hồng Vân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6" name="Text Box 23"/>
          <p:cNvSpPr txBox="1">
            <a:spLocks noChangeArrowheads="1"/>
          </p:cNvSpPr>
          <p:nvPr/>
        </p:nvSpPr>
        <p:spPr bwMode="auto">
          <a:xfrm>
            <a:off x="1371600" y="3554015"/>
            <a:ext cx="7239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Thúc đẩy hợp tác toàn diện giữa nhà trường và doanh nghiệp.</a:t>
            </a:r>
            <a:r>
              <a:rPr lang="vi-VN" altLang="en-US" sz="2400" b="1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en-US" sz="2400" b="1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vi-VN" altLang="en-US" sz="2400" b="1" i="1">
                <a:latin typeface="Times New Roman" pitchFamily="18" charset="0"/>
                <a:cs typeface="Times New Roman" pitchFamily="18" charset="0"/>
              </a:rPr>
              <a:t>Trình bày: 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Ông Võ Văn Cương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06680" y="5152012"/>
            <a:ext cx="1188720" cy="535245"/>
            <a:chOff x="34158" y="4615875"/>
            <a:chExt cx="1188720" cy="535245"/>
          </a:xfrm>
        </p:grpSpPr>
        <p:sp>
          <p:nvSpPr>
            <p:cNvPr id="24" name="Freeform 11"/>
            <p:cNvSpPr>
              <a:spLocks/>
            </p:cNvSpPr>
            <p:nvPr/>
          </p:nvSpPr>
          <p:spPr bwMode="gray">
            <a:xfrm>
              <a:off x="171318" y="4876800"/>
              <a:ext cx="914400" cy="274320"/>
            </a:xfrm>
            <a:custGeom>
              <a:avLst/>
              <a:gdLst>
                <a:gd name="T0" fmla="*/ 193792 w 1120"/>
                <a:gd name="T1" fmla="*/ 2 h 252"/>
                <a:gd name="T2" fmla="*/ 192931 w 1120"/>
                <a:gd name="T3" fmla="*/ 2 h 252"/>
                <a:gd name="T4" fmla="*/ 190133 w 1120"/>
                <a:gd name="T5" fmla="*/ 2 h 252"/>
                <a:gd name="T6" fmla="*/ 185835 w 1120"/>
                <a:gd name="T7" fmla="*/ 2 h 252"/>
                <a:gd name="T8" fmla="*/ 179657 w 1120"/>
                <a:gd name="T9" fmla="*/ 2 h 252"/>
                <a:gd name="T10" fmla="*/ 171697 w 1120"/>
                <a:gd name="T11" fmla="*/ 2 h 252"/>
                <a:gd name="T12" fmla="*/ 162404 w 1120"/>
                <a:gd name="T13" fmla="*/ 2 h 252"/>
                <a:gd name="T14" fmla="*/ 151550 w 1120"/>
                <a:gd name="T15" fmla="*/ 2 h 252"/>
                <a:gd name="T16" fmla="*/ 139337 w 1120"/>
                <a:gd name="T17" fmla="*/ 2 h 252"/>
                <a:gd name="T18" fmla="*/ 126370 w 1120"/>
                <a:gd name="T19" fmla="*/ 2 h 252"/>
                <a:gd name="T20" fmla="*/ 111757 w 1120"/>
                <a:gd name="T21" fmla="*/ 2 h 252"/>
                <a:gd name="T22" fmla="*/ 95997 w 1120"/>
                <a:gd name="T23" fmla="*/ 2 h 252"/>
                <a:gd name="T24" fmla="*/ 80518 w 1120"/>
                <a:gd name="T25" fmla="*/ 2 h 252"/>
                <a:gd name="T26" fmla="*/ 66283 w 1120"/>
                <a:gd name="T27" fmla="*/ 2 h 252"/>
                <a:gd name="T28" fmla="*/ 53219 w 1120"/>
                <a:gd name="T29" fmla="*/ 2 h 252"/>
                <a:gd name="T30" fmla="*/ 41166 w 1120"/>
                <a:gd name="T31" fmla="*/ 2 h 252"/>
                <a:gd name="T32" fmla="*/ 30920 w 1120"/>
                <a:gd name="T33" fmla="*/ 2 h 252"/>
                <a:gd name="T34" fmla="*/ 21810 w 1120"/>
                <a:gd name="T35" fmla="*/ 2 h 252"/>
                <a:gd name="T36" fmla="*/ 14041 w 1120"/>
                <a:gd name="T37" fmla="*/ 2 h 252"/>
                <a:gd name="T38" fmla="*/ 7979 w 1120"/>
                <a:gd name="T39" fmla="*/ 2 h 252"/>
                <a:gd name="T40" fmla="*/ 3343 w 1120"/>
                <a:gd name="T41" fmla="*/ 2 h 252"/>
                <a:gd name="T42" fmla="*/ 951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96800 w 1120"/>
                <a:gd name="T49" fmla="*/ 0 h 252"/>
                <a:gd name="T50" fmla="*/ 193792 w 1120"/>
                <a:gd name="T51" fmla="*/ 2 h 252"/>
                <a:gd name="T52" fmla="*/ 193792 w 1120"/>
                <a:gd name="T53" fmla="*/ 2 h 252"/>
                <a:gd name="T54" fmla="*/ 193792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Rectangle 12"/>
            <p:cNvSpPr>
              <a:spLocks noChangeArrowheads="1"/>
            </p:cNvSpPr>
            <p:nvPr/>
          </p:nvSpPr>
          <p:spPr bwMode="gray">
            <a:xfrm>
              <a:off x="34158" y="4615875"/>
              <a:ext cx="1188720" cy="457200"/>
            </a:xfrm>
            <a:prstGeom prst="rect">
              <a:avLst/>
            </a:prstGeom>
            <a:solidFill>
              <a:srgbClr val="7030A0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4</a:t>
              </a:r>
            </a:p>
          </p:txBody>
        </p:sp>
      </p:grpSp>
      <p:sp>
        <p:nvSpPr>
          <p:cNvPr id="4109" name="Text Box 23"/>
          <p:cNvSpPr txBox="1">
            <a:spLocks noChangeArrowheads="1"/>
          </p:cNvSpPr>
          <p:nvPr/>
        </p:nvSpPr>
        <p:spPr bwMode="auto">
          <a:xfrm>
            <a:off x="1371600" y="4819471"/>
            <a:ext cx="7543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Các hình thức hợp tác đào tạo giữa Khoa Công nghệ Điện - Điện tử và doanh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</a:p>
          <a:p>
            <a:pPr algn="just" eaLnBrk="1" hangingPunct="1"/>
            <a:r>
              <a:rPr lang="vi-VN" altLang="en-US" sz="2400" b="1" i="1" smtClean="0">
                <a:latin typeface="Times New Roman" pitchFamily="18" charset="0"/>
                <a:cs typeface="Times New Roman" pitchFamily="18" charset="0"/>
              </a:rPr>
              <a:t>Trình </a:t>
            </a:r>
            <a:r>
              <a:rPr lang="vi-VN" altLang="en-US" sz="2400" b="1" i="1">
                <a:latin typeface="Times New Roman" pitchFamily="18" charset="0"/>
                <a:cs typeface="Times New Roman" pitchFamily="18" charset="0"/>
              </a:rPr>
              <a:t>bày: </a:t>
            </a:r>
            <a:r>
              <a:rPr lang="en-US" altLang="en-US" sz="2400" b="1" i="1" smtClean="0">
                <a:latin typeface="Times New Roman" pitchFamily="18" charset="0"/>
                <a:cs typeface="Times New Roman" pitchFamily="18" charset="0"/>
              </a:rPr>
              <a:t>Ông Châu Văn Bảo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Line 19"/>
          <p:cNvSpPr>
            <a:spLocks noChangeShapeType="1"/>
          </p:cNvSpPr>
          <p:nvPr/>
        </p:nvSpPr>
        <p:spPr bwMode="auto">
          <a:xfrm flipV="1">
            <a:off x="1600200" y="2257782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" name="Line 19"/>
          <p:cNvSpPr>
            <a:spLocks noChangeShapeType="1"/>
          </p:cNvSpPr>
          <p:nvPr/>
        </p:nvSpPr>
        <p:spPr bwMode="auto">
          <a:xfrm flipV="1">
            <a:off x="1600200" y="3488888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" name="Line 19"/>
          <p:cNvSpPr>
            <a:spLocks noChangeShapeType="1"/>
          </p:cNvSpPr>
          <p:nvPr/>
        </p:nvSpPr>
        <p:spPr bwMode="auto">
          <a:xfrm flipV="1">
            <a:off x="1600200" y="4781388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-239713" y="-6350"/>
            <a:ext cx="9840913" cy="692150"/>
          </a:xfrm>
        </p:spPr>
        <p:txBody>
          <a:bodyPr/>
          <a:lstStyle/>
          <a:p>
            <a:pPr eaLnBrk="1" hangingPunct="1"/>
            <a:r>
              <a:rPr lang="en-US" altLang="zh-CN" sz="35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CÁC DOANH NGHIỆP</a:t>
            </a:r>
            <a:endParaRPr lang="zh-CN" altLang="en-US" sz="35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06680" y="864969"/>
            <a:ext cx="1188720" cy="533783"/>
            <a:chOff x="34158" y="654937"/>
            <a:chExt cx="1188720" cy="533783"/>
          </a:xfrm>
        </p:grpSpPr>
        <p:sp>
          <p:nvSpPr>
            <p:cNvPr id="4115" name="Freeform 5"/>
            <p:cNvSpPr>
              <a:spLocks/>
            </p:cNvSpPr>
            <p:nvPr/>
          </p:nvSpPr>
          <p:spPr bwMode="gray">
            <a:xfrm>
              <a:off x="171318" y="91440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Rectangle 6"/>
            <p:cNvSpPr>
              <a:spLocks noChangeArrowheads="1"/>
            </p:cNvSpPr>
            <p:nvPr/>
          </p:nvSpPr>
          <p:spPr bwMode="gray">
            <a:xfrm>
              <a:off x="34158" y="654937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1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" y="1714290"/>
            <a:ext cx="1188720" cy="535245"/>
            <a:chOff x="34158" y="1796475"/>
            <a:chExt cx="1188720" cy="535245"/>
          </a:xfrm>
        </p:grpSpPr>
        <p:sp>
          <p:nvSpPr>
            <p:cNvPr id="4113" name="Freeform 8"/>
            <p:cNvSpPr>
              <a:spLocks/>
            </p:cNvSpPr>
            <p:nvPr/>
          </p:nvSpPr>
          <p:spPr bwMode="gray">
            <a:xfrm>
              <a:off x="171318" y="205740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gray">
            <a:xfrm>
              <a:off x="34158" y="1796475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2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" y="2565073"/>
            <a:ext cx="1188720" cy="533400"/>
            <a:chOff x="34158" y="3200400"/>
            <a:chExt cx="1188720" cy="533400"/>
          </a:xfrm>
        </p:grpSpPr>
        <p:sp>
          <p:nvSpPr>
            <p:cNvPr id="4111" name="Freeform 11"/>
            <p:cNvSpPr>
              <a:spLocks/>
            </p:cNvSpPr>
            <p:nvPr/>
          </p:nvSpPr>
          <p:spPr bwMode="gray">
            <a:xfrm>
              <a:off x="171318" y="3459480"/>
              <a:ext cx="914400" cy="274320"/>
            </a:xfrm>
            <a:custGeom>
              <a:avLst/>
              <a:gdLst>
                <a:gd name="T0" fmla="*/ 249176 w 1120"/>
                <a:gd name="T1" fmla="*/ 2 h 252"/>
                <a:gd name="T2" fmla="*/ 248070 w 1120"/>
                <a:gd name="T3" fmla="*/ 2 h 252"/>
                <a:gd name="T4" fmla="*/ 244472 w 1120"/>
                <a:gd name="T5" fmla="*/ 2 h 252"/>
                <a:gd name="T6" fmla="*/ 238946 w 1120"/>
                <a:gd name="T7" fmla="*/ 2 h 252"/>
                <a:gd name="T8" fmla="*/ 231002 w 1120"/>
                <a:gd name="T9" fmla="*/ 2 h 252"/>
                <a:gd name="T10" fmla="*/ 220767 w 1120"/>
                <a:gd name="T11" fmla="*/ 2 h 252"/>
                <a:gd name="T12" fmla="*/ 208819 w 1120"/>
                <a:gd name="T13" fmla="*/ 2 h 252"/>
                <a:gd name="T14" fmla="*/ 194862 w 1120"/>
                <a:gd name="T15" fmla="*/ 2 h 252"/>
                <a:gd name="T16" fmla="*/ 179158 w 1120"/>
                <a:gd name="T17" fmla="*/ 2 h 252"/>
                <a:gd name="T18" fmla="*/ 162486 w 1120"/>
                <a:gd name="T19" fmla="*/ 2 h 252"/>
                <a:gd name="T20" fmla="*/ 143696 w 1120"/>
                <a:gd name="T21" fmla="*/ 2 h 252"/>
                <a:gd name="T22" fmla="*/ 123433 w 1120"/>
                <a:gd name="T23" fmla="*/ 2 h 252"/>
                <a:gd name="T24" fmla="*/ 103530 w 1120"/>
                <a:gd name="T25" fmla="*/ 2 h 252"/>
                <a:gd name="T26" fmla="*/ 85226 w 1120"/>
                <a:gd name="T27" fmla="*/ 2 h 252"/>
                <a:gd name="T28" fmla="*/ 68429 w 1120"/>
                <a:gd name="T29" fmla="*/ 2 h 252"/>
                <a:gd name="T30" fmla="*/ 52931 w 1120"/>
                <a:gd name="T31" fmla="*/ 2 h 252"/>
                <a:gd name="T32" fmla="*/ 39757 w 1120"/>
                <a:gd name="T33" fmla="*/ 2 h 252"/>
                <a:gd name="T34" fmla="*/ 28043 w 1120"/>
                <a:gd name="T35" fmla="*/ 2 h 252"/>
                <a:gd name="T36" fmla="*/ 18053 w 1120"/>
                <a:gd name="T37" fmla="*/ 2 h 252"/>
                <a:gd name="T38" fmla="*/ 10260 w 1120"/>
                <a:gd name="T39" fmla="*/ 2 h 252"/>
                <a:gd name="T40" fmla="*/ 4299 w 1120"/>
                <a:gd name="T41" fmla="*/ 2 h 252"/>
                <a:gd name="T42" fmla="*/ 1222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24465 w 1120"/>
                <a:gd name="T49" fmla="*/ 0 h 252"/>
                <a:gd name="T50" fmla="*/ 249176 w 1120"/>
                <a:gd name="T51" fmla="*/ 2 h 252"/>
                <a:gd name="T52" fmla="*/ 249176 w 1120"/>
                <a:gd name="T53" fmla="*/ 2 h 252"/>
                <a:gd name="T54" fmla="*/ 249176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Rectangle 12"/>
            <p:cNvSpPr>
              <a:spLocks noChangeArrowheads="1"/>
            </p:cNvSpPr>
            <p:nvPr/>
          </p:nvSpPr>
          <p:spPr bwMode="gray">
            <a:xfrm>
              <a:off x="34158" y="3200400"/>
              <a:ext cx="1188720" cy="457200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3</a:t>
              </a:r>
            </a:p>
          </p:txBody>
        </p:sp>
      </p:grpSp>
      <p:sp>
        <p:nvSpPr>
          <p:cNvPr id="4104" name="Text Box 22"/>
          <p:cNvSpPr txBox="1">
            <a:spLocks noChangeArrowheads="1"/>
          </p:cNvSpPr>
          <p:nvPr/>
        </p:nvSpPr>
        <p:spPr bwMode="auto">
          <a:xfrm>
            <a:off x="1470818" y="901028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ty Cổ phần Thiết bị Công nghiệp Hữu Hồng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5" name="Text Box 23"/>
          <p:cNvSpPr txBox="1">
            <a:spLocks noChangeArrowheads="1"/>
          </p:cNvSpPr>
          <p:nvPr/>
        </p:nvSpPr>
        <p:spPr bwMode="auto">
          <a:xfrm>
            <a:off x="1470818" y="1750612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ty TNHH Vĩnh Phát Motor</a:t>
            </a:r>
          </a:p>
        </p:txBody>
      </p:sp>
      <p:sp>
        <p:nvSpPr>
          <p:cNvPr id="4106" name="Text Box 23"/>
          <p:cNvSpPr txBox="1">
            <a:spLocks noChangeArrowheads="1"/>
          </p:cNvSpPr>
          <p:nvPr/>
        </p:nvSpPr>
        <p:spPr bwMode="auto">
          <a:xfrm>
            <a:off x="1470818" y="2600196"/>
            <a:ext cx="7239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ty TNHH An Việt Long 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06680" y="3414011"/>
            <a:ext cx="1188720" cy="535245"/>
            <a:chOff x="34158" y="4615875"/>
            <a:chExt cx="1188720" cy="535245"/>
          </a:xfrm>
        </p:grpSpPr>
        <p:sp>
          <p:nvSpPr>
            <p:cNvPr id="24" name="Freeform 11"/>
            <p:cNvSpPr>
              <a:spLocks/>
            </p:cNvSpPr>
            <p:nvPr/>
          </p:nvSpPr>
          <p:spPr bwMode="gray">
            <a:xfrm>
              <a:off x="171318" y="4876800"/>
              <a:ext cx="914400" cy="274320"/>
            </a:xfrm>
            <a:custGeom>
              <a:avLst/>
              <a:gdLst>
                <a:gd name="T0" fmla="*/ 193792 w 1120"/>
                <a:gd name="T1" fmla="*/ 2 h 252"/>
                <a:gd name="T2" fmla="*/ 192931 w 1120"/>
                <a:gd name="T3" fmla="*/ 2 h 252"/>
                <a:gd name="T4" fmla="*/ 190133 w 1120"/>
                <a:gd name="T5" fmla="*/ 2 h 252"/>
                <a:gd name="T6" fmla="*/ 185835 w 1120"/>
                <a:gd name="T7" fmla="*/ 2 h 252"/>
                <a:gd name="T8" fmla="*/ 179657 w 1120"/>
                <a:gd name="T9" fmla="*/ 2 h 252"/>
                <a:gd name="T10" fmla="*/ 171697 w 1120"/>
                <a:gd name="T11" fmla="*/ 2 h 252"/>
                <a:gd name="T12" fmla="*/ 162404 w 1120"/>
                <a:gd name="T13" fmla="*/ 2 h 252"/>
                <a:gd name="T14" fmla="*/ 151550 w 1120"/>
                <a:gd name="T15" fmla="*/ 2 h 252"/>
                <a:gd name="T16" fmla="*/ 139337 w 1120"/>
                <a:gd name="T17" fmla="*/ 2 h 252"/>
                <a:gd name="T18" fmla="*/ 126370 w 1120"/>
                <a:gd name="T19" fmla="*/ 2 h 252"/>
                <a:gd name="T20" fmla="*/ 111757 w 1120"/>
                <a:gd name="T21" fmla="*/ 2 h 252"/>
                <a:gd name="T22" fmla="*/ 95997 w 1120"/>
                <a:gd name="T23" fmla="*/ 2 h 252"/>
                <a:gd name="T24" fmla="*/ 80518 w 1120"/>
                <a:gd name="T25" fmla="*/ 2 h 252"/>
                <a:gd name="T26" fmla="*/ 66283 w 1120"/>
                <a:gd name="T27" fmla="*/ 2 h 252"/>
                <a:gd name="T28" fmla="*/ 53219 w 1120"/>
                <a:gd name="T29" fmla="*/ 2 h 252"/>
                <a:gd name="T30" fmla="*/ 41166 w 1120"/>
                <a:gd name="T31" fmla="*/ 2 h 252"/>
                <a:gd name="T32" fmla="*/ 30920 w 1120"/>
                <a:gd name="T33" fmla="*/ 2 h 252"/>
                <a:gd name="T34" fmla="*/ 21810 w 1120"/>
                <a:gd name="T35" fmla="*/ 2 h 252"/>
                <a:gd name="T36" fmla="*/ 14041 w 1120"/>
                <a:gd name="T37" fmla="*/ 2 h 252"/>
                <a:gd name="T38" fmla="*/ 7979 w 1120"/>
                <a:gd name="T39" fmla="*/ 2 h 252"/>
                <a:gd name="T40" fmla="*/ 3343 w 1120"/>
                <a:gd name="T41" fmla="*/ 2 h 252"/>
                <a:gd name="T42" fmla="*/ 951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96800 w 1120"/>
                <a:gd name="T49" fmla="*/ 0 h 252"/>
                <a:gd name="T50" fmla="*/ 193792 w 1120"/>
                <a:gd name="T51" fmla="*/ 2 h 252"/>
                <a:gd name="T52" fmla="*/ 193792 w 1120"/>
                <a:gd name="T53" fmla="*/ 2 h 252"/>
                <a:gd name="T54" fmla="*/ 193792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Rectangle 12"/>
            <p:cNvSpPr>
              <a:spLocks noChangeArrowheads="1"/>
            </p:cNvSpPr>
            <p:nvPr/>
          </p:nvSpPr>
          <p:spPr bwMode="gray">
            <a:xfrm>
              <a:off x="34158" y="4615875"/>
              <a:ext cx="1188720" cy="457200"/>
            </a:xfrm>
            <a:prstGeom prst="rect">
              <a:avLst/>
            </a:prstGeom>
            <a:solidFill>
              <a:srgbClr val="7030A0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4</a:t>
              </a:r>
            </a:p>
          </p:txBody>
        </p:sp>
      </p:grpSp>
      <p:sp>
        <p:nvSpPr>
          <p:cNvPr id="4109" name="Text Box 23"/>
          <p:cNvSpPr txBox="1">
            <a:spLocks noChangeArrowheads="1"/>
          </p:cNvSpPr>
          <p:nvPr/>
        </p:nvSpPr>
        <p:spPr bwMode="auto">
          <a:xfrm>
            <a:off x="1470818" y="3449780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ty 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TDK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Machining Việt Nam 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06680" y="4264794"/>
            <a:ext cx="1188720" cy="533400"/>
            <a:chOff x="34158" y="5867400"/>
            <a:chExt cx="1188720" cy="533400"/>
          </a:xfrm>
        </p:grpSpPr>
        <p:sp>
          <p:nvSpPr>
            <p:cNvPr id="27" name="Freeform 11"/>
            <p:cNvSpPr>
              <a:spLocks/>
            </p:cNvSpPr>
            <p:nvPr/>
          </p:nvSpPr>
          <p:spPr bwMode="gray">
            <a:xfrm>
              <a:off x="171318" y="6126480"/>
              <a:ext cx="914400" cy="274320"/>
            </a:xfrm>
            <a:custGeom>
              <a:avLst/>
              <a:gdLst>
                <a:gd name="T0" fmla="*/ 193792 w 1120"/>
                <a:gd name="T1" fmla="*/ 2 h 252"/>
                <a:gd name="T2" fmla="*/ 192931 w 1120"/>
                <a:gd name="T3" fmla="*/ 2 h 252"/>
                <a:gd name="T4" fmla="*/ 190133 w 1120"/>
                <a:gd name="T5" fmla="*/ 2 h 252"/>
                <a:gd name="T6" fmla="*/ 185835 w 1120"/>
                <a:gd name="T7" fmla="*/ 2 h 252"/>
                <a:gd name="T8" fmla="*/ 179657 w 1120"/>
                <a:gd name="T9" fmla="*/ 2 h 252"/>
                <a:gd name="T10" fmla="*/ 171697 w 1120"/>
                <a:gd name="T11" fmla="*/ 2 h 252"/>
                <a:gd name="T12" fmla="*/ 162404 w 1120"/>
                <a:gd name="T13" fmla="*/ 2 h 252"/>
                <a:gd name="T14" fmla="*/ 151550 w 1120"/>
                <a:gd name="T15" fmla="*/ 2 h 252"/>
                <a:gd name="T16" fmla="*/ 139337 w 1120"/>
                <a:gd name="T17" fmla="*/ 2 h 252"/>
                <a:gd name="T18" fmla="*/ 126370 w 1120"/>
                <a:gd name="T19" fmla="*/ 2 h 252"/>
                <a:gd name="T20" fmla="*/ 111757 w 1120"/>
                <a:gd name="T21" fmla="*/ 2 h 252"/>
                <a:gd name="T22" fmla="*/ 95997 w 1120"/>
                <a:gd name="T23" fmla="*/ 2 h 252"/>
                <a:gd name="T24" fmla="*/ 80518 w 1120"/>
                <a:gd name="T25" fmla="*/ 2 h 252"/>
                <a:gd name="T26" fmla="*/ 66283 w 1120"/>
                <a:gd name="T27" fmla="*/ 2 h 252"/>
                <a:gd name="T28" fmla="*/ 53219 w 1120"/>
                <a:gd name="T29" fmla="*/ 2 h 252"/>
                <a:gd name="T30" fmla="*/ 41166 w 1120"/>
                <a:gd name="T31" fmla="*/ 2 h 252"/>
                <a:gd name="T32" fmla="*/ 30920 w 1120"/>
                <a:gd name="T33" fmla="*/ 2 h 252"/>
                <a:gd name="T34" fmla="*/ 21810 w 1120"/>
                <a:gd name="T35" fmla="*/ 2 h 252"/>
                <a:gd name="T36" fmla="*/ 14041 w 1120"/>
                <a:gd name="T37" fmla="*/ 2 h 252"/>
                <a:gd name="T38" fmla="*/ 7979 w 1120"/>
                <a:gd name="T39" fmla="*/ 2 h 252"/>
                <a:gd name="T40" fmla="*/ 3343 w 1120"/>
                <a:gd name="T41" fmla="*/ 2 h 252"/>
                <a:gd name="T42" fmla="*/ 951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96800 w 1120"/>
                <a:gd name="T49" fmla="*/ 0 h 252"/>
                <a:gd name="T50" fmla="*/ 193792 w 1120"/>
                <a:gd name="T51" fmla="*/ 2 h 252"/>
                <a:gd name="T52" fmla="*/ 193792 w 1120"/>
                <a:gd name="T53" fmla="*/ 2 h 252"/>
                <a:gd name="T54" fmla="*/ 193792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Rectangle 12"/>
            <p:cNvSpPr>
              <a:spLocks noChangeArrowheads="1"/>
            </p:cNvSpPr>
            <p:nvPr/>
          </p:nvSpPr>
          <p:spPr bwMode="gray">
            <a:xfrm>
              <a:off x="34158" y="5867400"/>
              <a:ext cx="1188720" cy="45720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600" b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5</a:t>
              </a:r>
              <a:endParaRPr lang="en-US" sz="2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9" name="Text Box 23"/>
          <p:cNvSpPr txBox="1">
            <a:spLocks noChangeArrowheads="1"/>
          </p:cNvSpPr>
          <p:nvPr/>
        </p:nvSpPr>
        <p:spPr bwMode="auto">
          <a:xfrm>
            <a:off x="1470818" y="4299364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Cty C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ổ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phần Cơ điện Liên Thành Việt Nam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 Box 23"/>
          <p:cNvSpPr txBox="1">
            <a:spLocks noChangeArrowheads="1"/>
          </p:cNvSpPr>
          <p:nvPr/>
        </p:nvSpPr>
        <p:spPr bwMode="auto">
          <a:xfrm>
            <a:off x="1470818" y="5148948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ty 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Cổ phần Thiết bị Tân Minh Giang</a:t>
            </a:r>
            <a:endParaRPr lang="en-US" altLang="en-U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 Box 23"/>
          <p:cNvSpPr txBox="1">
            <a:spLocks noChangeArrowheads="1"/>
          </p:cNvSpPr>
          <p:nvPr/>
        </p:nvSpPr>
        <p:spPr bwMode="auto">
          <a:xfrm>
            <a:off x="1470818" y="5998535"/>
            <a:ext cx="7543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Công ty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Cổ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phần Nakyco</a:t>
            </a:r>
          </a:p>
        </p:txBody>
      </p:sp>
      <p:sp>
        <p:nvSpPr>
          <p:cNvPr id="33" name="Freeform 11"/>
          <p:cNvSpPr>
            <a:spLocks/>
          </p:cNvSpPr>
          <p:nvPr/>
        </p:nvSpPr>
        <p:spPr bwMode="gray">
          <a:xfrm>
            <a:off x="151674" y="6221747"/>
            <a:ext cx="914400" cy="274320"/>
          </a:xfrm>
          <a:custGeom>
            <a:avLst/>
            <a:gdLst>
              <a:gd name="T0" fmla="*/ 193792 w 1120"/>
              <a:gd name="T1" fmla="*/ 2 h 252"/>
              <a:gd name="T2" fmla="*/ 192931 w 1120"/>
              <a:gd name="T3" fmla="*/ 2 h 252"/>
              <a:gd name="T4" fmla="*/ 190133 w 1120"/>
              <a:gd name="T5" fmla="*/ 2 h 252"/>
              <a:gd name="T6" fmla="*/ 185835 w 1120"/>
              <a:gd name="T7" fmla="*/ 2 h 252"/>
              <a:gd name="T8" fmla="*/ 179657 w 1120"/>
              <a:gd name="T9" fmla="*/ 2 h 252"/>
              <a:gd name="T10" fmla="*/ 171697 w 1120"/>
              <a:gd name="T11" fmla="*/ 2 h 252"/>
              <a:gd name="T12" fmla="*/ 162404 w 1120"/>
              <a:gd name="T13" fmla="*/ 2 h 252"/>
              <a:gd name="T14" fmla="*/ 151550 w 1120"/>
              <a:gd name="T15" fmla="*/ 2 h 252"/>
              <a:gd name="T16" fmla="*/ 139337 w 1120"/>
              <a:gd name="T17" fmla="*/ 2 h 252"/>
              <a:gd name="T18" fmla="*/ 126370 w 1120"/>
              <a:gd name="T19" fmla="*/ 2 h 252"/>
              <a:gd name="T20" fmla="*/ 111757 w 1120"/>
              <a:gd name="T21" fmla="*/ 2 h 252"/>
              <a:gd name="T22" fmla="*/ 95997 w 1120"/>
              <a:gd name="T23" fmla="*/ 2 h 252"/>
              <a:gd name="T24" fmla="*/ 80518 w 1120"/>
              <a:gd name="T25" fmla="*/ 2 h 252"/>
              <a:gd name="T26" fmla="*/ 66283 w 1120"/>
              <a:gd name="T27" fmla="*/ 2 h 252"/>
              <a:gd name="T28" fmla="*/ 53219 w 1120"/>
              <a:gd name="T29" fmla="*/ 2 h 252"/>
              <a:gd name="T30" fmla="*/ 41166 w 1120"/>
              <a:gd name="T31" fmla="*/ 2 h 252"/>
              <a:gd name="T32" fmla="*/ 30920 w 1120"/>
              <a:gd name="T33" fmla="*/ 2 h 252"/>
              <a:gd name="T34" fmla="*/ 21810 w 1120"/>
              <a:gd name="T35" fmla="*/ 2 h 252"/>
              <a:gd name="T36" fmla="*/ 14041 w 1120"/>
              <a:gd name="T37" fmla="*/ 2 h 252"/>
              <a:gd name="T38" fmla="*/ 7979 w 1120"/>
              <a:gd name="T39" fmla="*/ 2 h 252"/>
              <a:gd name="T40" fmla="*/ 3343 w 1120"/>
              <a:gd name="T41" fmla="*/ 2 h 252"/>
              <a:gd name="T42" fmla="*/ 951 w 1120"/>
              <a:gd name="T43" fmla="*/ 2 h 252"/>
              <a:gd name="T44" fmla="*/ 0 w 1120"/>
              <a:gd name="T45" fmla="*/ 2 h 252"/>
              <a:gd name="T46" fmla="*/ 0 w 1120"/>
              <a:gd name="T47" fmla="*/ 2 h 252"/>
              <a:gd name="T48" fmla="*/ 96800 w 1120"/>
              <a:gd name="T49" fmla="*/ 0 h 252"/>
              <a:gd name="T50" fmla="*/ 193792 w 1120"/>
              <a:gd name="T51" fmla="*/ 2 h 252"/>
              <a:gd name="T52" fmla="*/ 193792 w 1120"/>
              <a:gd name="T53" fmla="*/ 2 h 252"/>
              <a:gd name="T54" fmla="*/ 193792 w 1120"/>
              <a:gd name="T55" fmla="*/ 2 h 252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1120"/>
              <a:gd name="T85" fmla="*/ 0 h 252"/>
              <a:gd name="T86" fmla="*/ 1120 w 1120"/>
              <a:gd name="T87" fmla="*/ 252 h 252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1120" h="252">
                <a:moveTo>
                  <a:pt x="1120" y="252"/>
                </a:moveTo>
                <a:lnTo>
                  <a:pt x="1116" y="250"/>
                </a:lnTo>
                <a:lnTo>
                  <a:pt x="1100" y="246"/>
                </a:lnTo>
                <a:lnTo>
                  <a:pt x="1074" y="240"/>
                </a:lnTo>
                <a:lnTo>
                  <a:pt x="1038" y="232"/>
                </a:lnTo>
                <a:lnTo>
                  <a:pt x="992" y="222"/>
                </a:lnTo>
                <a:lnTo>
                  <a:pt x="938" y="212"/>
                </a:lnTo>
                <a:lnTo>
                  <a:pt x="876" y="204"/>
                </a:lnTo>
                <a:lnTo>
                  <a:pt x="806" y="196"/>
                </a:lnTo>
                <a:lnTo>
                  <a:pt x="730" y="190"/>
                </a:lnTo>
                <a:lnTo>
                  <a:pt x="646" y="184"/>
                </a:lnTo>
                <a:lnTo>
                  <a:pt x="556" y="184"/>
                </a:lnTo>
                <a:lnTo>
                  <a:pt x="466" y="184"/>
                </a:lnTo>
                <a:lnTo>
                  <a:pt x="384" y="190"/>
                </a:lnTo>
                <a:lnTo>
                  <a:pt x="308" y="196"/>
                </a:lnTo>
                <a:lnTo>
                  <a:pt x="238" y="204"/>
                </a:lnTo>
                <a:lnTo>
                  <a:pt x="178" y="212"/>
                </a:lnTo>
                <a:lnTo>
                  <a:pt x="126" y="222"/>
                </a:lnTo>
                <a:lnTo>
                  <a:pt x="82" y="232"/>
                </a:lnTo>
                <a:lnTo>
                  <a:pt x="46" y="240"/>
                </a:lnTo>
                <a:lnTo>
                  <a:pt x="20" y="246"/>
                </a:lnTo>
                <a:lnTo>
                  <a:pt x="6" y="250"/>
                </a:lnTo>
                <a:lnTo>
                  <a:pt x="0" y="252"/>
                </a:lnTo>
                <a:lnTo>
                  <a:pt x="0" y="62"/>
                </a:lnTo>
                <a:lnTo>
                  <a:pt x="560" y="0"/>
                </a:lnTo>
                <a:lnTo>
                  <a:pt x="1120" y="62"/>
                </a:lnTo>
                <a:lnTo>
                  <a:pt x="1120" y="25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4" name="Rectangle 12"/>
          <p:cNvSpPr>
            <a:spLocks noChangeArrowheads="1"/>
          </p:cNvSpPr>
          <p:nvPr/>
        </p:nvSpPr>
        <p:spPr bwMode="gray">
          <a:xfrm>
            <a:off x="106680" y="5962667"/>
            <a:ext cx="1188720" cy="457200"/>
          </a:xfrm>
          <a:prstGeom prst="rect">
            <a:avLst/>
          </a:prstGeom>
          <a:solidFill>
            <a:srgbClr val="FFC000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6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7</a:t>
            </a:r>
            <a:endParaRPr lang="en-US" sz="2600" b="1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Freeform 11"/>
          <p:cNvSpPr>
            <a:spLocks/>
          </p:cNvSpPr>
          <p:nvPr/>
        </p:nvSpPr>
        <p:spPr bwMode="gray">
          <a:xfrm>
            <a:off x="151674" y="5372812"/>
            <a:ext cx="914400" cy="274320"/>
          </a:xfrm>
          <a:custGeom>
            <a:avLst/>
            <a:gdLst>
              <a:gd name="T0" fmla="*/ 193792 w 1120"/>
              <a:gd name="T1" fmla="*/ 2 h 252"/>
              <a:gd name="T2" fmla="*/ 192931 w 1120"/>
              <a:gd name="T3" fmla="*/ 2 h 252"/>
              <a:gd name="T4" fmla="*/ 190133 w 1120"/>
              <a:gd name="T5" fmla="*/ 2 h 252"/>
              <a:gd name="T6" fmla="*/ 185835 w 1120"/>
              <a:gd name="T7" fmla="*/ 2 h 252"/>
              <a:gd name="T8" fmla="*/ 179657 w 1120"/>
              <a:gd name="T9" fmla="*/ 2 h 252"/>
              <a:gd name="T10" fmla="*/ 171697 w 1120"/>
              <a:gd name="T11" fmla="*/ 2 h 252"/>
              <a:gd name="T12" fmla="*/ 162404 w 1120"/>
              <a:gd name="T13" fmla="*/ 2 h 252"/>
              <a:gd name="T14" fmla="*/ 151550 w 1120"/>
              <a:gd name="T15" fmla="*/ 2 h 252"/>
              <a:gd name="T16" fmla="*/ 139337 w 1120"/>
              <a:gd name="T17" fmla="*/ 2 h 252"/>
              <a:gd name="T18" fmla="*/ 126370 w 1120"/>
              <a:gd name="T19" fmla="*/ 2 h 252"/>
              <a:gd name="T20" fmla="*/ 111757 w 1120"/>
              <a:gd name="T21" fmla="*/ 2 h 252"/>
              <a:gd name="T22" fmla="*/ 95997 w 1120"/>
              <a:gd name="T23" fmla="*/ 2 h 252"/>
              <a:gd name="T24" fmla="*/ 80518 w 1120"/>
              <a:gd name="T25" fmla="*/ 2 h 252"/>
              <a:gd name="T26" fmla="*/ 66283 w 1120"/>
              <a:gd name="T27" fmla="*/ 2 h 252"/>
              <a:gd name="T28" fmla="*/ 53219 w 1120"/>
              <a:gd name="T29" fmla="*/ 2 h 252"/>
              <a:gd name="T30" fmla="*/ 41166 w 1120"/>
              <a:gd name="T31" fmla="*/ 2 h 252"/>
              <a:gd name="T32" fmla="*/ 30920 w 1120"/>
              <a:gd name="T33" fmla="*/ 2 h 252"/>
              <a:gd name="T34" fmla="*/ 21810 w 1120"/>
              <a:gd name="T35" fmla="*/ 2 h 252"/>
              <a:gd name="T36" fmla="*/ 14041 w 1120"/>
              <a:gd name="T37" fmla="*/ 2 h 252"/>
              <a:gd name="T38" fmla="*/ 7979 w 1120"/>
              <a:gd name="T39" fmla="*/ 2 h 252"/>
              <a:gd name="T40" fmla="*/ 3343 w 1120"/>
              <a:gd name="T41" fmla="*/ 2 h 252"/>
              <a:gd name="T42" fmla="*/ 951 w 1120"/>
              <a:gd name="T43" fmla="*/ 2 h 252"/>
              <a:gd name="T44" fmla="*/ 0 w 1120"/>
              <a:gd name="T45" fmla="*/ 2 h 252"/>
              <a:gd name="T46" fmla="*/ 0 w 1120"/>
              <a:gd name="T47" fmla="*/ 2 h 252"/>
              <a:gd name="T48" fmla="*/ 96800 w 1120"/>
              <a:gd name="T49" fmla="*/ 0 h 252"/>
              <a:gd name="T50" fmla="*/ 193792 w 1120"/>
              <a:gd name="T51" fmla="*/ 2 h 252"/>
              <a:gd name="T52" fmla="*/ 193792 w 1120"/>
              <a:gd name="T53" fmla="*/ 2 h 252"/>
              <a:gd name="T54" fmla="*/ 193792 w 1120"/>
              <a:gd name="T55" fmla="*/ 2 h 252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1120"/>
              <a:gd name="T85" fmla="*/ 0 h 252"/>
              <a:gd name="T86" fmla="*/ 1120 w 1120"/>
              <a:gd name="T87" fmla="*/ 252 h 252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1120" h="252">
                <a:moveTo>
                  <a:pt x="1120" y="252"/>
                </a:moveTo>
                <a:lnTo>
                  <a:pt x="1116" y="250"/>
                </a:lnTo>
                <a:lnTo>
                  <a:pt x="1100" y="246"/>
                </a:lnTo>
                <a:lnTo>
                  <a:pt x="1074" y="240"/>
                </a:lnTo>
                <a:lnTo>
                  <a:pt x="1038" y="232"/>
                </a:lnTo>
                <a:lnTo>
                  <a:pt x="992" y="222"/>
                </a:lnTo>
                <a:lnTo>
                  <a:pt x="938" y="212"/>
                </a:lnTo>
                <a:lnTo>
                  <a:pt x="876" y="204"/>
                </a:lnTo>
                <a:lnTo>
                  <a:pt x="806" y="196"/>
                </a:lnTo>
                <a:lnTo>
                  <a:pt x="730" y="190"/>
                </a:lnTo>
                <a:lnTo>
                  <a:pt x="646" y="184"/>
                </a:lnTo>
                <a:lnTo>
                  <a:pt x="556" y="184"/>
                </a:lnTo>
                <a:lnTo>
                  <a:pt x="466" y="184"/>
                </a:lnTo>
                <a:lnTo>
                  <a:pt x="384" y="190"/>
                </a:lnTo>
                <a:lnTo>
                  <a:pt x="308" y="196"/>
                </a:lnTo>
                <a:lnTo>
                  <a:pt x="238" y="204"/>
                </a:lnTo>
                <a:lnTo>
                  <a:pt x="178" y="212"/>
                </a:lnTo>
                <a:lnTo>
                  <a:pt x="126" y="222"/>
                </a:lnTo>
                <a:lnTo>
                  <a:pt x="82" y="232"/>
                </a:lnTo>
                <a:lnTo>
                  <a:pt x="46" y="240"/>
                </a:lnTo>
                <a:lnTo>
                  <a:pt x="20" y="246"/>
                </a:lnTo>
                <a:lnTo>
                  <a:pt x="6" y="250"/>
                </a:lnTo>
                <a:lnTo>
                  <a:pt x="0" y="252"/>
                </a:lnTo>
                <a:lnTo>
                  <a:pt x="0" y="62"/>
                </a:lnTo>
                <a:lnTo>
                  <a:pt x="560" y="0"/>
                </a:lnTo>
                <a:lnTo>
                  <a:pt x="1120" y="62"/>
                </a:lnTo>
                <a:lnTo>
                  <a:pt x="1120" y="25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7" name="Rectangle 12"/>
          <p:cNvSpPr>
            <a:spLocks noChangeArrowheads="1"/>
          </p:cNvSpPr>
          <p:nvPr/>
        </p:nvSpPr>
        <p:spPr bwMode="gray">
          <a:xfrm>
            <a:off x="106680" y="5113732"/>
            <a:ext cx="1188720" cy="457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6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6</a:t>
            </a:r>
            <a:endParaRPr lang="en-US" sz="2600" b="1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Line 19"/>
          <p:cNvSpPr>
            <a:spLocks noChangeShapeType="1"/>
          </p:cNvSpPr>
          <p:nvPr/>
        </p:nvSpPr>
        <p:spPr bwMode="auto">
          <a:xfrm flipV="1">
            <a:off x="1447800" y="1524000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" name="Line 19"/>
          <p:cNvSpPr>
            <a:spLocks noChangeShapeType="1"/>
          </p:cNvSpPr>
          <p:nvPr/>
        </p:nvSpPr>
        <p:spPr bwMode="auto">
          <a:xfrm flipV="1">
            <a:off x="1447800" y="2373753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" name="Line 19"/>
          <p:cNvSpPr>
            <a:spLocks noChangeShapeType="1"/>
          </p:cNvSpPr>
          <p:nvPr/>
        </p:nvSpPr>
        <p:spPr bwMode="auto">
          <a:xfrm flipV="1">
            <a:off x="1447800" y="5772763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" name="Line 19"/>
          <p:cNvSpPr>
            <a:spLocks noChangeShapeType="1"/>
          </p:cNvSpPr>
          <p:nvPr/>
        </p:nvSpPr>
        <p:spPr bwMode="auto">
          <a:xfrm flipV="1">
            <a:off x="1447800" y="4923012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" name="Line 19"/>
          <p:cNvSpPr>
            <a:spLocks noChangeShapeType="1"/>
          </p:cNvSpPr>
          <p:nvPr/>
        </p:nvSpPr>
        <p:spPr bwMode="auto">
          <a:xfrm flipV="1">
            <a:off x="1447800" y="4073259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" name="Line 19"/>
          <p:cNvSpPr>
            <a:spLocks noChangeShapeType="1"/>
          </p:cNvSpPr>
          <p:nvPr/>
        </p:nvSpPr>
        <p:spPr bwMode="auto">
          <a:xfrm flipV="1">
            <a:off x="1447800" y="3223506"/>
            <a:ext cx="7162800" cy="0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20039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1219200"/>
            <a:ext cx="5410200" cy="2019274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28700" y="381000"/>
            <a:ext cx="7010399" cy="1295400"/>
          </a:xfrm>
        </p:spPr>
        <p:txBody>
          <a:bodyPr anchor="t" anchorCtr="0">
            <a:noAutofit/>
          </a:bodyPr>
          <a:lstStyle/>
          <a:p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THIẾT BỊ </a:t>
            </a:r>
            <a:b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NGHIỆP HỮU HỒNG</a:t>
            </a:r>
            <a:r>
              <a:rPr lang="en-US" sz="3200" smtClean="0">
                <a:solidFill>
                  <a:srgbClr val="C00000"/>
                </a:solidFill>
              </a:rPr>
              <a:t/>
            </a:r>
            <a:br>
              <a:rPr lang="en-US" sz="3200" smtClean="0">
                <a:solidFill>
                  <a:srgbClr val="C00000"/>
                </a:solidFill>
              </a:rPr>
            </a:br>
            <a:endParaRPr lang="en-US" sz="2400"/>
          </a:p>
        </p:txBody>
      </p:sp>
      <p:sp>
        <p:nvSpPr>
          <p:cNvPr id="7" name="TextBox 6"/>
          <p:cNvSpPr txBox="1"/>
          <p:nvPr/>
        </p:nvSpPr>
        <p:spPr>
          <a:xfrm>
            <a:off x="685800" y="3124200"/>
            <a:ext cx="7696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tabLst>
                <a:tab pos="914400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trợ thiết bị đào tạo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Khoa Công nghệ Động lực: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783,510,000 VNĐ</a:t>
            </a:r>
          </a:p>
          <a:p>
            <a:pPr marL="457200" indent="-457200" algn="just">
              <a:buFontTx/>
              <a:buChar char="-"/>
              <a:tabLst>
                <a:tab pos="914400" algn="l"/>
              </a:tabLst>
            </a:pPr>
            <a:endParaRPr lang="en-US" sz="2800" b="1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914400" algn="l"/>
                <a:tab pos="6400800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Danh mục gồm 7 mô hình, VAT và toàn bộ chi phí vận chuyển, lắp đặt, đào tạo chuyển giao công nghệ.</a:t>
            </a:r>
            <a:endParaRPr lang="en-US" sz="2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914400" algn="l"/>
                <a:tab pos="6400800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Tạo điều kiện về địa điểm tham quan, thực tập cho sinh viên</a:t>
            </a:r>
            <a:endParaRPr lang="en-US" sz="28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98019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11514" y="381000"/>
            <a:ext cx="6248400" cy="1219200"/>
          </a:xfrm>
        </p:spPr>
        <p:txBody>
          <a:bodyPr anchor="t" anchorCtr="0">
            <a:norm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TNHH </a:t>
            </a:r>
            <a:br>
              <a:rPr lang="en-US" sz="36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VĨNH PHÁT MOTOR</a:t>
            </a:r>
            <a:endParaRPr lang="en-US" sz="270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662" y="1426334"/>
            <a:ext cx="2892104" cy="1910379"/>
          </a:xfrm>
        </p:spPr>
      </p:pic>
      <p:sp>
        <p:nvSpPr>
          <p:cNvPr id="5" name="TextBox 4"/>
          <p:cNvSpPr txBox="1"/>
          <p:nvPr/>
        </p:nvSpPr>
        <p:spPr>
          <a:xfrm>
            <a:off x="700315" y="3200400"/>
            <a:ext cx="769257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005263" algn="l"/>
                <a:tab pos="4122738" algn="l"/>
              </a:tabLst>
            </a:pPr>
            <a:r>
              <a:rPr lang="en-US" sz="2800" b="1" i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 Tài trợ học bổng cho sinh </a:t>
            </a:r>
            <a:r>
              <a:rPr lang="en-US" sz="2800" b="1" i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viên của </a:t>
            </a:r>
            <a:r>
              <a:rPr lang="en-US" sz="2800" b="1" i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Nhà trường: 	50,000,000 </a:t>
            </a:r>
            <a:r>
              <a:rPr lang="en-US" sz="2800" b="1" i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VNĐ/năm</a:t>
            </a:r>
            <a:endParaRPr lang="en-US" sz="2800" b="1" i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>
              <a:tabLst>
                <a:tab pos="5037138" algn="l"/>
              </a:tabLst>
            </a:pPr>
            <a:endParaRPr lang="en-US" sz="2800" b="1" i="1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>
              <a:tabLst>
                <a:tab pos="503713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 </a:t>
            </a:r>
            <a:r>
              <a:rPr lang="en-US" sz="2800" b="1" i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Tài </a:t>
            </a:r>
            <a:r>
              <a:rPr lang="en-US" sz="2800" b="1" i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trợ thiết bị đào tạo, phương tiện, máy móc</a:t>
            </a:r>
            <a:r>
              <a:rPr lang="en-US" sz="2800" b="1" i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tabLst>
                <a:tab pos="503713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Tạo </a:t>
            </a:r>
            <a:r>
              <a:rPr 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kiện về địa điểm tham quan, thực tập cho sinh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</a:p>
          <a:p>
            <a:pPr>
              <a:tabLst>
                <a:tab pos="503713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Hỗ trợ công cụ cho sinh viên thực tập khi cần thiết</a:t>
            </a:r>
            <a:endParaRPr lang="en-US" sz="2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44162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76300" y="457200"/>
            <a:ext cx="7315200" cy="1143000"/>
          </a:xfrm>
        </p:spPr>
        <p:txBody>
          <a:bodyPr anchor="t" anchorCtr="0">
            <a:noAutofit/>
          </a:bodyPr>
          <a:lstStyle/>
          <a:p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TNHH </a:t>
            </a:r>
            <a:b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VIỆT LONG</a:t>
            </a:r>
            <a:endParaRPr lang="en-US" sz="3200" b="1">
              <a:solidFill>
                <a:srgbClr val="C00000"/>
              </a:solidFill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1905000"/>
            <a:ext cx="3276600" cy="1747520"/>
          </a:xfrm>
        </p:spPr>
      </p:pic>
      <p:sp>
        <p:nvSpPr>
          <p:cNvPr id="7" name="TextBox 6"/>
          <p:cNvSpPr txBox="1"/>
          <p:nvPr/>
        </p:nvSpPr>
        <p:spPr>
          <a:xfrm>
            <a:off x="685800" y="4114800"/>
            <a:ext cx="7696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Tài trợ học bổng cho sinh viên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Khoa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nghệ Cơ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khí: 30,000,000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VNĐ</a:t>
            </a:r>
          </a:p>
          <a:p>
            <a:pPr>
              <a:tabLst>
                <a:tab pos="5037138" algn="l"/>
              </a:tabLst>
            </a:pPr>
            <a:endParaRPr lang="en-US" sz="2800" b="1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tabLst>
                <a:tab pos="503713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Tạo </a:t>
            </a:r>
            <a:r>
              <a:rPr 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kiện về địa điểm tham quan, thực tập cho sinh viên</a:t>
            </a:r>
            <a:endParaRPr 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  <a:tabLst>
                <a:tab pos="5037138" algn="l"/>
              </a:tabLst>
            </a:pPr>
            <a:endParaRPr 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037138" algn="l"/>
              </a:tabLst>
            </a:pPr>
            <a:endParaRPr lang="en-US" sz="28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11305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04900" y="457200"/>
            <a:ext cx="6934200" cy="1125435"/>
          </a:xfrm>
        </p:spPr>
        <p:txBody>
          <a:bodyPr anchor="t" anchorCtr="0">
            <a:noAutofit/>
          </a:bodyPr>
          <a:lstStyle/>
          <a:p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</a:t>
            </a:r>
            <a:b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MACHINING VIỆT NAM</a:t>
            </a:r>
            <a:endParaRPr lang="en-US" sz="3200" b="1">
              <a:solidFill>
                <a:srgbClr val="C00000"/>
              </a:solidFill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900" y="304800"/>
            <a:ext cx="5410200" cy="5410200"/>
          </a:xfrm>
        </p:spPr>
      </p:pic>
      <p:sp>
        <p:nvSpPr>
          <p:cNvPr id="6" name="TextBox 5"/>
          <p:cNvSpPr txBox="1"/>
          <p:nvPr/>
        </p:nvSpPr>
        <p:spPr>
          <a:xfrm>
            <a:off x="685800" y="4114800"/>
            <a:ext cx="7696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Tài trợ học bổng cho sinh viên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Khoa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nghệ Cơ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khí: 20,000,000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VNĐ</a:t>
            </a:r>
          </a:p>
          <a:p>
            <a:pPr algn="just">
              <a:tabLst>
                <a:tab pos="5037138" algn="l"/>
              </a:tabLst>
            </a:pPr>
            <a:endParaRPr lang="en-US" sz="2800" b="1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03713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 </a:t>
            </a:r>
            <a:r>
              <a:rPr 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kiện về địa điểm tham quan, thực tập cho sinh viên</a:t>
            </a:r>
            <a:endParaRPr 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037138" algn="l"/>
              </a:tabLst>
            </a:pPr>
            <a:endParaRPr lang="en-US" sz="28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53069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43000" y="381000"/>
            <a:ext cx="7086600" cy="1378857"/>
          </a:xfrm>
        </p:spPr>
        <p:txBody>
          <a:bodyPr anchor="t" anchorCtr="0">
            <a:normAutofit/>
          </a:bodyPr>
          <a:lstStyle/>
          <a:p>
            <a:r>
              <a:rPr lang="en-US" sz="36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CƠ ĐIỆN LIÊN THÀNH VIỆT NAM</a:t>
            </a:r>
            <a:endParaRPr lang="en-US" sz="2700"/>
          </a:p>
        </p:txBody>
      </p:sp>
      <p:sp>
        <p:nvSpPr>
          <p:cNvPr id="7" name="TextBox 6"/>
          <p:cNvSpPr txBox="1"/>
          <p:nvPr/>
        </p:nvSpPr>
        <p:spPr>
          <a:xfrm>
            <a:off x="685800" y="1905000"/>
            <a:ext cx="7696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862513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Tài trợ thiết bị đào tạo, phương tiện, máy móc cho phòng thí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nghiệm: 300,000,000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VNĐ</a:t>
            </a:r>
          </a:p>
          <a:p>
            <a:pPr>
              <a:tabLst>
                <a:tab pos="5037138" algn="l"/>
              </a:tabLst>
            </a:pPr>
            <a:endParaRPr lang="en-US" sz="2800" b="1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tabLst>
                <a:tab pos="503713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 </a:t>
            </a:r>
            <a:r>
              <a:rPr 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kiện về địa điểm tham quan, thực tập cho sinh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94854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66800" y="457200"/>
            <a:ext cx="6934200" cy="1125435"/>
          </a:xfrm>
        </p:spPr>
        <p:txBody>
          <a:bodyPr anchor="t" anchorCtr="0">
            <a:noAutofit/>
          </a:bodyPr>
          <a:lstStyle/>
          <a:p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</a:t>
            </a:r>
            <a:b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 BỊ TÂN MINH GIANG</a:t>
            </a:r>
            <a:endParaRPr lang="en-US" sz="3200" b="1">
              <a:solidFill>
                <a:srgbClr val="C00000"/>
              </a:solidFill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058" y="1568071"/>
            <a:ext cx="2757685" cy="2579386"/>
          </a:xfrm>
        </p:spPr>
      </p:pic>
      <p:sp>
        <p:nvSpPr>
          <p:cNvPr id="6" name="TextBox 5"/>
          <p:cNvSpPr txBox="1"/>
          <p:nvPr/>
        </p:nvSpPr>
        <p:spPr>
          <a:xfrm>
            <a:off x="685800" y="4114800"/>
            <a:ext cx="7696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tabLst>
                <a:tab pos="503713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Tổ chức hợp tác đào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tạo:</a:t>
            </a:r>
            <a:r>
              <a:rPr 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217,000,000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VNĐ</a:t>
            </a:r>
          </a:p>
          <a:p>
            <a:pPr algn="just">
              <a:tabLst>
                <a:tab pos="5037138" algn="l"/>
              </a:tabLst>
            </a:pPr>
            <a:endParaRPr lang="en-US" sz="2800" b="1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03713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Tạo điều kiện về địa điểm tham quan, thực tập cho sinh viên</a:t>
            </a:r>
            <a:endParaRPr 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037138" algn="l"/>
              </a:tabLst>
            </a:pPr>
            <a:endParaRPr lang="en-US" sz="28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61997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524000" y="493693"/>
            <a:ext cx="6019800" cy="529107"/>
          </a:xfrm>
        </p:spPr>
        <p:txBody>
          <a:bodyPr anchor="t" anchorCtr="0">
            <a:noAutofit/>
          </a:bodyPr>
          <a:lstStyle/>
          <a:p>
            <a:r>
              <a:rPr lang="en-US" sz="32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CỔ PHẦN NAKYCO</a:t>
            </a:r>
            <a:endParaRPr lang="en-US" sz="3200" b="1">
              <a:solidFill>
                <a:srgbClr val="C00000"/>
              </a:solidFill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58473"/>
            <a:ext cx="3581400" cy="2588020"/>
          </a:xfrm>
        </p:spPr>
      </p:pic>
      <p:sp>
        <p:nvSpPr>
          <p:cNvPr id="6" name="TextBox 5"/>
          <p:cNvSpPr txBox="1"/>
          <p:nvPr/>
        </p:nvSpPr>
        <p:spPr>
          <a:xfrm>
            <a:off x="685800" y="4075093"/>
            <a:ext cx="7696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Tài trợ học bổng cho sinh viên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Khoa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nghệ Cơ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khí: 20,000,000 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VNĐ/năm</a:t>
            </a:r>
          </a:p>
          <a:p>
            <a:pPr algn="just">
              <a:tabLst>
                <a:tab pos="4281488" algn="l"/>
              </a:tabLst>
            </a:pPr>
            <a:endParaRPr lang="en-US" sz="2800" b="1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4281488" algn="l"/>
              </a:tabLst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Tạo điều kiện về địa điểm tham quan, thực tập cho sinh viên</a:t>
            </a:r>
            <a:endParaRPr 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4281488" algn="l"/>
              </a:tabLst>
            </a:pPr>
            <a:endParaRPr lang="en-US" sz="28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16441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24447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Box 3"/>
          <p:cNvSpPr txBox="1">
            <a:spLocks noChangeArrowheads="1"/>
          </p:cNvSpPr>
          <p:nvPr/>
        </p:nvSpPr>
        <p:spPr bwMode="auto">
          <a:xfrm>
            <a:off x="1228725" y="2217738"/>
            <a:ext cx="7229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rgbClr val="7F7F7F"/>
                </a:solidFill>
                <a:latin typeface="Times New Roman" pitchFamily="18" charset="0"/>
                <a:cs typeface="Times New Roman" pitchFamily="18" charset="0"/>
              </a:rPr>
              <a:t>Trường Cao đẳng Kỹ thuật Lý Tự Trọng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04863" y="2679700"/>
            <a:ext cx="8077200" cy="1200150"/>
          </a:xfrm>
        </p:spPr>
        <p:txBody>
          <a:bodyPr tIns="0" bIns="0" anchor="t"/>
          <a:lstStyle/>
          <a:p>
            <a:pPr eaLnBrk="1" hangingPunct="1"/>
            <a:r>
              <a:rPr lang="en-US" altLang="en-US" sz="4000" b="1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CHÚC HỘI THẢO THÀNH CÔNG</a:t>
            </a:r>
            <a:endParaRPr lang="en-US" altLang="en-US" sz="4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5" name="Picture 33" descr="Picture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725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TextBox 3"/>
          <p:cNvSpPr txBox="1">
            <a:spLocks noChangeArrowheads="1"/>
          </p:cNvSpPr>
          <p:nvPr/>
        </p:nvSpPr>
        <p:spPr bwMode="auto">
          <a:xfrm>
            <a:off x="304800" y="990600"/>
            <a:ext cx="86106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600" b="1">
                <a:latin typeface="Times New Roman" pitchFamily="18" charset="0"/>
                <a:cs typeface="Times New Roman" pitchFamily="18" charset="0"/>
              </a:rPr>
              <a:t>TRƯỜNG CAO ĐẲNG KỸ THUẬT LÝ TỰ TRỌNG THÀNH PHỐ HỒ CHÍ MINH</a:t>
            </a:r>
          </a:p>
        </p:txBody>
      </p:sp>
      <p:pic>
        <p:nvPicPr>
          <p:cNvPr id="5127" name="Picture 30" descr="Picture16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0"/>
            <a:ext cx="6842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6"/>
          <p:cNvSpPr txBox="1">
            <a:spLocks/>
          </p:cNvSpPr>
          <p:nvPr/>
        </p:nvSpPr>
        <p:spPr bwMode="auto">
          <a:xfrm>
            <a:off x="671286" y="2219325"/>
            <a:ext cx="80772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3600" b="1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XIN TRÂN TRỌNG CẢM ƠN</a:t>
            </a:r>
            <a:endParaRPr lang="en-US" altLang="en-US" sz="3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itle 6"/>
          <p:cNvSpPr txBox="1">
            <a:spLocks/>
          </p:cNvSpPr>
          <p:nvPr/>
        </p:nvSpPr>
        <p:spPr bwMode="auto">
          <a:xfrm>
            <a:off x="3429000" y="4438650"/>
            <a:ext cx="5029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Mời khách quý đến dùng cơm tại nhà </a:t>
            </a:r>
            <a:r>
              <a:rPr lang="en-US" altLang="en-US" sz="2800" b="1" smtClean="0">
                <a:solidFill>
                  <a:srgbClr val="262626"/>
                </a:solidFill>
                <a:latin typeface="Times New Roman" pitchFamily="18" charset="0"/>
                <a:cs typeface="Times New Roman" pitchFamily="18" charset="0"/>
              </a:rPr>
              <a:t>hàng Cây Sứ, số 2 Phạm Văn Hai, P1, Q Tân Bình</a:t>
            </a:r>
            <a:endParaRPr lang="en-US" alt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11" grpId="0" autoUpdateAnimBg="0"/>
      <p:bldP spid="9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C09QH3iDYSZce3zG7lU8ci"/>
</p:tagLst>
</file>

<file path=ppt/theme/theme1.xml><?xml version="1.0" encoding="utf-8"?>
<a:theme xmlns:a="http://schemas.openxmlformats.org/drawingml/2006/main" name="SWOT Analysi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SWOT Analysis</Template>
  <TotalTime>2505</TotalTime>
  <Words>567</Words>
  <Application>Microsoft Office PowerPoint</Application>
  <PresentationFormat>On-screen Show (4:3)</PresentationFormat>
  <Paragraphs>86</Paragraphs>
  <Slides>12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SWOT Analysis</vt:lpstr>
      <vt:lpstr>PowerPoint Presentation</vt:lpstr>
      <vt:lpstr>CHƯƠNG TRÌNH HỘI THẢO</vt:lpstr>
      <vt:lpstr>CÁC BÀI THAM LUẬN</vt:lpstr>
      <vt:lpstr>CÁC DOANH NGHIỆP</vt:lpstr>
      <vt:lpstr>CÔNG TY CỔ PHẦN THIẾT BỊ  CÔNG NGHIỆP HỮU HỒNG </vt:lpstr>
      <vt:lpstr>CÔNG TY TNHH  VĨNH PHÁT MOTOR</vt:lpstr>
      <vt:lpstr>CÔNG TY TNHH  AN VIỆT LONG</vt:lpstr>
      <vt:lpstr>CÔNG TY CỔ PHẦN  MACHINING VIỆT NAM</vt:lpstr>
      <vt:lpstr>CÔNG TY CỔ PHẦN CƠ ĐIỆN LIÊN THÀNH VIỆT NAM</vt:lpstr>
      <vt:lpstr>CÔNG TY CỔ PHẦN  THIẾT BỊ TÂN MINH GIANG</vt:lpstr>
      <vt:lpstr>CÔNG TY CỔ PHẦN NAKYCO</vt:lpstr>
      <vt:lpstr>CHÚC HỘI THẢO THÀNH CÔNG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HỌP HỘI ĐỒNG KHOA HỌC ĐÀO TẠO NGHIỆM THU ĐỀ TÀI NCKH  CẤP TRƯỜNG NGÀY 05/11/2010</dc:title>
  <dc:creator>QHQT</dc:creator>
  <cp:lastModifiedBy>Koneko</cp:lastModifiedBy>
  <cp:revision>323</cp:revision>
  <cp:lastPrinted>2016-08-30T00:56:05Z</cp:lastPrinted>
  <dcterms:created xsi:type="dcterms:W3CDTF">2010-11-05T03:02:17Z</dcterms:created>
  <dcterms:modified xsi:type="dcterms:W3CDTF">2016-08-30T00:56:55Z</dcterms:modified>
</cp:coreProperties>
</file>